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4" r:id="rId7"/>
    <p:sldId id="261" r:id="rId8"/>
    <p:sldId id="262"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15.03.2018</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15.03.2018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15.03.2018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15.03.2018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15.03.2018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15.03.2018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15.03.2018</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15.03.2018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15.03.2018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15.03.2018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15.03.2018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15.03.2018</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772816"/>
            <a:ext cx="8305800" cy="1981200"/>
          </a:xfrm>
        </p:spPr>
        <p:txBody>
          <a:bodyPr>
            <a:normAutofit/>
          </a:bodyPr>
          <a:lstStyle/>
          <a:p>
            <a:pPr marL="182880" indent="0" algn="ctr">
              <a:buNone/>
            </a:pPr>
            <a:r>
              <a:rPr lang="ru-RU" sz="6000" b="1" dirty="0">
                <a:solidFill>
                  <a:schemeClr val="accent6">
                    <a:lumMod val="50000"/>
                  </a:schemeClr>
                </a:solidFill>
              </a:rPr>
              <a:t>Дефекты проезжей части </a:t>
            </a:r>
            <a:endParaRPr lang="en-US" sz="5400" dirty="0">
              <a:solidFill>
                <a:schemeClr val="tx2">
                  <a:lumMod val="10000"/>
                </a:schemeClr>
              </a:solidFill>
            </a:endParaRPr>
          </a:p>
        </p:txBody>
      </p:sp>
    </p:spTree>
    <p:extLst>
      <p:ext uri="{BB962C8B-B14F-4D97-AF65-F5344CB8AC3E}">
        <p14:creationId xmlns:p14="http://schemas.microsoft.com/office/powerpoint/2010/main" val="14212233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67544" y="620688"/>
            <a:ext cx="8229600" cy="1219200"/>
          </a:xfrm>
        </p:spPr>
        <p:txBody>
          <a:bodyPr>
            <a:noAutofit/>
          </a:bodyPr>
          <a:lstStyle/>
          <a:p>
            <a:pPr marL="0" indent="0" algn="ctr">
              <a:buNone/>
            </a:pPr>
            <a:r>
              <a:rPr lang="ru-RU" sz="3600" dirty="0">
                <a:solidFill>
                  <a:srgbClr val="FF0000"/>
                </a:solidFill>
              </a:rPr>
              <a:t>Наличие посторонних предметов на проезжей части, создающих аварийную обстановку, при отсутствии соответствующих дорожных знаков </a:t>
            </a:r>
            <a:endParaRPr lang="en-US" sz="3600" dirty="0">
              <a:solidFill>
                <a:srgbClr val="FF0000"/>
              </a:solidFill>
            </a:endParaRPr>
          </a:p>
        </p:txBody>
      </p:sp>
      <p:pic>
        <p:nvPicPr>
          <p:cNvPr id="1027"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7414" t="46032" r="44695" b="21934"/>
          <a:stretch/>
        </p:blipFill>
        <p:spPr bwMode="auto">
          <a:xfrm>
            <a:off x="2051720" y="2520957"/>
            <a:ext cx="4608511" cy="3503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97375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2708920"/>
            <a:ext cx="7498080" cy="1143000"/>
          </a:xfrm>
        </p:spPr>
        <p:txBody>
          <a:bodyPr>
            <a:noAutofit/>
          </a:bodyPr>
          <a:lstStyle/>
          <a:p>
            <a:r>
              <a:rPr lang="ru-RU" sz="3200" b="1" dirty="0" smtClean="0">
                <a:solidFill>
                  <a:schemeClr val="tx1"/>
                </a:solidFill>
                <a:effectLst/>
              </a:rPr>
              <a:t>Определение</a:t>
            </a:r>
            <a:r>
              <a:rPr lang="ru-RU" sz="3200" dirty="0" smtClean="0">
                <a:solidFill>
                  <a:schemeClr val="tx1"/>
                </a:solidFill>
              </a:rPr>
              <a:t>:</a:t>
            </a:r>
            <a:r>
              <a:rPr lang="ru-RU" sz="3200" dirty="0" smtClean="0">
                <a:solidFill>
                  <a:srgbClr val="FF0000"/>
                </a:solidFill>
              </a:rPr>
              <a:t/>
            </a:r>
            <a:br>
              <a:rPr lang="ru-RU" sz="3200" dirty="0" smtClean="0">
                <a:solidFill>
                  <a:srgbClr val="FF0000"/>
                </a:solidFill>
              </a:rPr>
            </a:br>
            <a:r>
              <a:rPr lang="ru-RU" sz="3200" dirty="0">
                <a:solidFill>
                  <a:srgbClr val="FF0000"/>
                </a:solidFill>
              </a:rPr>
              <a:t>	</a:t>
            </a:r>
            <a:r>
              <a:rPr lang="ru-RU" sz="3200" dirty="0" smtClean="0"/>
              <a:t>Брошенные </a:t>
            </a:r>
            <a:r>
              <a:rPr lang="ru-RU" sz="3200" dirty="0"/>
              <a:t>на проезжей части автомобильной дороги посторонние предметы, дорожные материалы, изделия, конструкции, создающие аварийную обстановку при отсутствии соответствующих дорожных знаков. </a:t>
            </a:r>
            <a:r>
              <a:rPr lang="ru-RU" sz="3200" dirty="0" smtClean="0"/>
              <a:t/>
            </a:r>
            <a:br>
              <a:rPr lang="ru-RU" sz="3200" dirty="0" smtClean="0"/>
            </a:br>
            <a:r>
              <a:rPr lang="ru-RU" sz="3200" dirty="0" smtClean="0"/>
              <a:t/>
            </a:r>
            <a:br>
              <a:rPr lang="ru-RU" sz="3200" dirty="0" smtClean="0"/>
            </a:br>
            <a:r>
              <a:rPr lang="ru-RU" sz="3200" b="1" dirty="0" smtClean="0">
                <a:solidFill>
                  <a:schemeClr val="tx1"/>
                </a:solidFill>
              </a:rPr>
              <a:t>Наличие</a:t>
            </a:r>
            <a:r>
              <a:rPr lang="ru-RU" sz="3200" dirty="0" smtClean="0">
                <a:solidFill>
                  <a:schemeClr val="tx1"/>
                </a:solidFill>
              </a:rPr>
              <a:t> </a:t>
            </a:r>
            <a:r>
              <a:rPr lang="ru-RU" sz="3200" dirty="0"/>
              <a:t>на проезжей части посторонних предметов, создающих аварийную обстановку, недопустимо на дорогах всех категорий, при всех уровнях содержания.</a:t>
            </a:r>
            <a:endParaRPr lang="en-US" sz="3200" dirty="0"/>
          </a:p>
        </p:txBody>
      </p:sp>
    </p:spTree>
    <p:extLst>
      <p:ext uri="{BB962C8B-B14F-4D97-AF65-F5344CB8AC3E}">
        <p14:creationId xmlns:p14="http://schemas.microsoft.com/office/powerpoint/2010/main" val="2906141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908720"/>
            <a:ext cx="7498080" cy="1143000"/>
          </a:xfrm>
        </p:spPr>
        <p:txBody>
          <a:bodyPr>
            <a:noAutofit/>
          </a:bodyPr>
          <a:lstStyle/>
          <a:p>
            <a:pPr algn="ctr"/>
            <a:r>
              <a:rPr lang="ru-RU" sz="4400" b="1" dirty="0">
                <a:solidFill>
                  <a:srgbClr val="FF0000"/>
                </a:solidFill>
              </a:rPr>
              <a:t>Наличие полос загрязнения у кромок покрытия </a:t>
            </a:r>
            <a:endParaRPr lang="en-US" sz="4400" b="1" dirty="0">
              <a:solidFill>
                <a:srgbClr val="FF0000"/>
              </a:solidFill>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426" t="42311" r="45148" b="20838"/>
          <a:stretch/>
        </p:blipFill>
        <p:spPr bwMode="auto">
          <a:xfrm>
            <a:off x="2447659" y="2564904"/>
            <a:ext cx="4500605" cy="4002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5706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31640" y="836712"/>
            <a:ext cx="7498080" cy="4800600"/>
          </a:xfrm>
        </p:spPr>
        <p:txBody>
          <a:bodyPr/>
          <a:lstStyle/>
          <a:p>
            <a:r>
              <a:rPr lang="ru-RU" b="1" dirty="0" smtClean="0"/>
              <a:t>Определение:</a:t>
            </a:r>
            <a:r>
              <a:rPr lang="ru-RU" dirty="0" smtClean="0"/>
              <a:t> </a:t>
            </a:r>
            <a:r>
              <a:rPr lang="ru-RU" dirty="0"/>
              <a:t>Наличие полос загрязнения из пыли, грязи и мусора у кромок покрытия. </a:t>
            </a:r>
            <a:endParaRPr lang="ru-RU" dirty="0" smtClean="0"/>
          </a:p>
          <a:p>
            <a:endParaRPr lang="ru-RU" dirty="0" smtClean="0"/>
          </a:p>
          <a:p>
            <a:r>
              <a:rPr lang="ru-RU" b="1" dirty="0" smtClean="0"/>
              <a:t>Площадь</a:t>
            </a:r>
            <a:r>
              <a:rPr lang="ru-RU" dirty="0" smtClean="0"/>
              <a:t> </a:t>
            </a:r>
            <a:r>
              <a:rPr lang="ru-RU" b="1" dirty="0"/>
              <a:t>полосы </a:t>
            </a:r>
            <a:r>
              <a:rPr lang="ru-RU" b="1" dirty="0" smtClean="0"/>
              <a:t>загрязнения:</a:t>
            </a:r>
          </a:p>
          <a:p>
            <a:pPr marL="82296" indent="0">
              <a:buNone/>
            </a:pPr>
            <a:r>
              <a:rPr lang="ru-RU" dirty="0" smtClean="0"/>
              <a:t>	Площадь </a:t>
            </a:r>
            <a:r>
              <a:rPr lang="ru-RU" dirty="0"/>
              <a:t>полосы загрязнения определяется как произведение ширины и длины полосы загрязнения</a:t>
            </a:r>
            <a:endParaRPr lang="en-US" dirty="0"/>
          </a:p>
        </p:txBody>
      </p:sp>
    </p:spTree>
    <p:extLst>
      <p:ext uri="{BB962C8B-B14F-4D97-AF65-F5344CB8AC3E}">
        <p14:creationId xmlns:p14="http://schemas.microsoft.com/office/powerpoint/2010/main" val="14010483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8443" t="13346" r="25238" b="50547"/>
          <a:stretch/>
        </p:blipFill>
        <p:spPr bwMode="auto">
          <a:xfrm>
            <a:off x="1146111" y="836712"/>
            <a:ext cx="6356567" cy="2640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8172" t="71878" r="25296" b="1948"/>
          <a:stretch/>
        </p:blipFill>
        <p:spPr bwMode="auto">
          <a:xfrm>
            <a:off x="1085884" y="3573016"/>
            <a:ext cx="6485669"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08337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548680"/>
            <a:ext cx="7920880" cy="4800600"/>
          </a:xfrm>
        </p:spPr>
        <p:txBody>
          <a:bodyPr>
            <a:normAutofit/>
          </a:bodyPr>
          <a:lstStyle/>
          <a:p>
            <a:pPr marL="82296" indent="0" algn="ctr">
              <a:buNone/>
            </a:pPr>
            <a:r>
              <a:rPr lang="ru-RU" sz="4000" b="1" dirty="0">
                <a:solidFill>
                  <a:srgbClr val="FF0000"/>
                </a:solidFill>
              </a:rPr>
              <a:t>Наличие необработанных мест выпотевания битума</a:t>
            </a:r>
            <a:endParaRPr lang="en-US" sz="4000" b="1" dirty="0">
              <a:solidFill>
                <a:srgbClr val="FF0000"/>
              </a:solidFill>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491" t="36656" r="45018" b="22983"/>
          <a:stretch/>
        </p:blipFill>
        <p:spPr bwMode="auto">
          <a:xfrm>
            <a:off x="2555776" y="2094319"/>
            <a:ext cx="4320480" cy="419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3293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764704"/>
            <a:ext cx="7704856" cy="4800600"/>
          </a:xfrm>
        </p:spPr>
        <p:txBody>
          <a:bodyPr>
            <a:normAutofit fontScale="85000" lnSpcReduction="10000"/>
          </a:bodyPr>
          <a:lstStyle/>
          <a:p>
            <a:pPr marL="82296" indent="0">
              <a:buNone/>
            </a:pPr>
            <a:r>
              <a:rPr lang="ru-RU" b="1" dirty="0" smtClean="0"/>
              <a:t>Определение:</a:t>
            </a:r>
          </a:p>
          <a:p>
            <a:pPr marL="82296" indent="0">
              <a:buNone/>
            </a:pPr>
            <a:r>
              <a:rPr lang="ru-RU" dirty="0"/>
              <a:t>	</a:t>
            </a:r>
            <a:r>
              <a:rPr lang="ru-RU" dirty="0" smtClean="0"/>
              <a:t>Наличие </a:t>
            </a:r>
            <a:r>
              <a:rPr lang="ru-RU" dirty="0"/>
              <a:t>излишка вяжущего на поверхности покрытия с изменением текстуры и цвета покрытия площадью более 1 </a:t>
            </a:r>
            <a:r>
              <a:rPr lang="ru-RU" dirty="0" smtClean="0"/>
              <a:t>м.</a:t>
            </a:r>
          </a:p>
          <a:p>
            <a:pPr marL="82296" indent="0">
              <a:buNone/>
            </a:pPr>
            <a:endParaRPr lang="ru-RU" dirty="0" smtClean="0"/>
          </a:p>
          <a:p>
            <a:pPr marL="82296" indent="0">
              <a:buNone/>
            </a:pPr>
            <a:r>
              <a:rPr lang="ru-RU" b="1" dirty="0" smtClean="0"/>
              <a:t>Площадь необработанного участка: </a:t>
            </a:r>
          </a:p>
          <a:p>
            <a:pPr marL="82296" indent="0">
              <a:buNone/>
            </a:pPr>
            <a:r>
              <a:rPr lang="ru-RU" b="1" dirty="0"/>
              <a:t>	</a:t>
            </a:r>
            <a:r>
              <a:rPr lang="ru-RU" dirty="0" smtClean="0"/>
              <a:t>Площадь </a:t>
            </a:r>
            <a:r>
              <a:rPr lang="ru-RU" dirty="0"/>
              <a:t>необработанного участка соответствует площади прямоугольника со сторонами параллельными и перпендикулярными оси проезжей части, описанного вокруг места выпотевания битума. </a:t>
            </a:r>
            <a:endParaRPr lang="en-US" dirty="0"/>
          </a:p>
        </p:txBody>
      </p:sp>
    </p:spTree>
    <p:extLst>
      <p:ext uri="{BB962C8B-B14F-4D97-AF65-F5344CB8AC3E}">
        <p14:creationId xmlns:p14="http://schemas.microsoft.com/office/powerpoint/2010/main" val="672413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8170" t="12684" r="25265" b="63739"/>
          <a:stretch/>
        </p:blipFill>
        <p:spPr bwMode="auto">
          <a:xfrm>
            <a:off x="1404292" y="980728"/>
            <a:ext cx="6938177"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8384" t="57892" r="25296" b="7942"/>
          <a:stretch/>
        </p:blipFill>
        <p:spPr bwMode="auto">
          <a:xfrm>
            <a:off x="1410472" y="2852936"/>
            <a:ext cx="6960775"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41822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052736"/>
            <a:ext cx="7498080" cy="1143000"/>
          </a:xfrm>
        </p:spPr>
        <p:txBody>
          <a:bodyPr>
            <a:noAutofit/>
          </a:bodyPr>
          <a:lstStyle/>
          <a:p>
            <a:pPr algn="ctr"/>
            <a:r>
              <a:rPr lang="ru-RU" sz="3600" b="1" dirty="0">
                <a:solidFill>
                  <a:srgbClr val="FF0000"/>
                </a:solidFill>
              </a:rPr>
              <a:t>Раскрытые необработанные трещины на покрытии. Наличие не заполненных мастикой деформационных швов на цементобетонных </a:t>
            </a:r>
            <a:r>
              <a:rPr lang="ru-RU" sz="3600" b="1" dirty="0" smtClean="0">
                <a:solidFill>
                  <a:srgbClr val="FF0000"/>
                </a:solidFill>
              </a:rPr>
              <a:t>покрытиях</a:t>
            </a:r>
            <a:endParaRPr lang="en-US" sz="3600" b="1" dirty="0">
              <a:solidFill>
                <a:srgbClr val="FF0000"/>
              </a:solidFill>
            </a:endParaRPr>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123" t="49263" r="46599" b="24437"/>
          <a:stretch/>
        </p:blipFill>
        <p:spPr bwMode="auto">
          <a:xfrm>
            <a:off x="2257940" y="3323770"/>
            <a:ext cx="5084969" cy="3199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3578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82296" indent="0">
              <a:buNone/>
            </a:pPr>
            <a:r>
              <a:rPr lang="ru-RU" b="1" dirty="0" smtClean="0"/>
              <a:t>Определение:</a:t>
            </a:r>
          </a:p>
          <a:p>
            <a:pPr marL="82296" indent="0">
              <a:buNone/>
            </a:pPr>
            <a:r>
              <a:rPr lang="ru-RU" dirty="0" smtClean="0"/>
              <a:t>	Наличие </a:t>
            </a:r>
            <a:r>
              <a:rPr lang="ru-RU" dirty="0"/>
              <a:t>на покрытии дорожной одежды трещин произвольного очертания и расположения с шириной раскрытия 3 мм и более, а также деформационных швов, не заполненных мастикой. </a:t>
            </a:r>
            <a:endParaRPr lang="en-US" dirty="0"/>
          </a:p>
        </p:txBody>
      </p:sp>
    </p:spTree>
    <p:extLst>
      <p:ext uri="{BB962C8B-B14F-4D97-AF65-F5344CB8AC3E}">
        <p14:creationId xmlns:p14="http://schemas.microsoft.com/office/powerpoint/2010/main" val="41484368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8343" t="17848" r="25471" b="53380"/>
          <a:stretch/>
        </p:blipFill>
        <p:spPr bwMode="auto">
          <a:xfrm>
            <a:off x="1002164" y="404664"/>
            <a:ext cx="7591208"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8491" t="70280" r="25509" b="9540"/>
          <a:stretch/>
        </p:blipFill>
        <p:spPr bwMode="auto">
          <a:xfrm>
            <a:off x="1026126" y="2866791"/>
            <a:ext cx="7681009"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37172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71600" y="188640"/>
            <a:ext cx="7498080" cy="4800600"/>
          </a:xfrm>
        </p:spPr>
        <p:txBody>
          <a:bodyPr>
            <a:normAutofit/>
          </a:bodyPr>
          <a:lstStyle/>
          <a:p>
            <a:pPr marL="82296" indent="0" algn="ctr">
              <a:buNone/>
            </a:pPr>
            <a:r>
              <a:rPr lang="ru-RU" b="1" dirty="0">
                <a:solidFill>
                  <a:srgbClr val="FF0000"/>
                </a:solidFill>
                <a:latin typeface="Times New Roman" panose="02020603050405020304" pitchFamily="18" charset="0"/>
                <a:cs typeface="Times New Roman" panose="02020603050405020304" pitchFamily="18" charset="0"/>
              </a:rPr>
              <a:t>Повреждения (выбоины) не более 15х60х5 см (длина х ширина х глубина), распространяются и на проезжую часть моста </a:t>
            </a:r>
            <a:endParaRPr lang="en-US" b="1" dirty="0">
              <a:solidFill>
                <a:srgbClr val="FF0000"/>
              </a:solidFill>
              <a:latin typeface="Times New Roman" panose="02020603050405020304" pitchFamily="18" charset="0"/>
              <a:cs typeface="Times New Roman" panose="02020603050405020304" pitchFamily="18" charset="0"/>
            </a:endParaRPr>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793" t="35584" r="46008" b="33019"/>
          <a:stretch/>
        </p:blipFill>
        <p:spPr bwMode="auto">
          <a:xfrm>
            <a:off x="2405656" y="2467428"/>
            <a:ext cx="5001382" cy="3769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11923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620688"/>
            <a:ext cx="7488832" cy="5616624"/>
          </a:xfrm>
        </p:spPr>
        <p:txBody>
          <a:bodyPr>
            <a:normAutofit fontScale="92500" lnSpcReduction="20000"/>
          </a:bodyPr>
          <a:lstStyle/>
          <a:p>
            <a:pPr marL="82296" indent="0">
              <a:buNone/>
            </a:pPr>
            <a:r>
              <a:rPr lang="ru-RU" b="1" dirty="0" smtClean="0"/>
              <a:t>Определение:</a:t>
            </a:r>
          </a:p>
          <a:p>
            <a:pPr marL="82296" indent="0">
              <a:buNone/>
            </a:pPr>
            <a:r>
              <a:rPr lang="ru-RU" b="1" dirty="0"/>
              <a:t>	</a:t>
            </a:r>
            <a:r>
              <a:rPr lang="ru-RU" dirty="0" smtClean="0"/>
              <a:t>Разрушение </a:t>
            </a:r>
            <a:r>
              <a:rPr lang="ru-RU" dirty="0"/>
              <a:t>покрытия в виде углублений разной формы с резко выраженными краями (более 3 см глубиной и 200 см по площади), в том числе на проезжей части </a:t>
            </a:r>
            <a:r>
              <a:rPr lang="ru-RU" dirty="0" smtClean="0"/>
              <a:t>мостов.</a:t>
            </a:r>
          </a:p>
          <a:p>
            <a:pPr marL="82296" indent="0">
              <a:buNone/>
            </a:pPr>
            <a:endParaRPr lang="ru-RU" b="1" dirty="0"/>
          </a:p>
          <a:p>
            <a:pPr marL="82296" indent="0">
              <a:buNone/>
            </a:pPr>
            <a:r>
              <a:rPr lang="ru-RU" b="1" dirty="0" smtClean="0"/>
              <a:t>Площадь </a:t>
            </a:r>
            <a:r>
              <a:rPr lang="ru-RU" b="1" dirty="0"/>
              <a:t>поврежденного </a:t>
            </a:r>
            <a:r>
              <a:rPr lang="ru-RU" b="1" dirty="0" smtClean="0"/>
              <a:t>участка:</a:t>
            </a:r>
          </a:p>
          <a:p>
            <a:pPr marL="82296" indent="0">
              <a:buNone/>
            </a:pPr>
            <a:r>
              <a:rPr lang="ru-RU" b="1" dirty="0" smtClean="0"/>
              <a:t> 	</a:t>
            </a:r>
            <a:r>
              <a:rPr lang="ru-RU" dirty="0" smtClean="0"/>
              <a:t>Площадь </a:t>
            </a:r>
            <a:r>
              <a:rPr lang="ru-RU" dirty="0"/>
              <a:t>повреждения соответствует площади прямоугольника со сторонами параллельными и перпендикулярными оси проезжей части, описанного вокруг поврежденного места. </a:t>
            </a:r>
            <a:endParaRPr lang="en-US" dirty="0"/>
          </a:p>
        </p:txBody>
      </p:sp>
    </p:spTree>
    <p:extLst>
      <p:ext uri="{BB962C8B-B14F-4D97-AF65-F5344CB8AC3E}">
        <p14:creationId xmlns:p14="http://schemas.microsoft.com/office/powerpoint/2010/main" val="7837560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1853" t="53553" r="45793" b="12822"/>
          <a:stretch/>
        </p:blipFill>
        <p:spPr bwMode="auto">
          <a:xfrm>
            <a:off x="2519772" y="2564904"/>
            <a:ext cx="4824536" cy="3867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187624" y="692696"/>
            <a:ext cx="7488832" cy="1569660"/>
          </a:xfrm>
          <a:prstGeom prst="rect">
            <a:avLst/>
          </a:prstGeom>
        </p:spPr>
        <p:txBody>
          <a:bodyPr wrap="square">
            <a:spAutoFit/>
          </a:bodyPr>
          <a:lstStyle/>
          <a:p>
            <a:pPr algn="ctr"/>
            <a:r>
              <a:rPr lang="ru-RU" sz="3200" b="1" dirty="0">
                <a:solidFill>
                  <a:srgbClr val="FF0000"/>
                </a:solidFill>
              </a:rPr>
              <a:t>Максимальный просвет под трехметровой рейкой в местах заделки выбоин и других повреждений </a:t>
            </a:r>
            <a:endParaRPr lang="en-US" sz="3200" b="1" dirty="0">
              <a:solidFill>
                <a:srgbClr val="FF0000"/>
              </a:solidFill>
            </a:endParaRPr>
          </a:p>
        </p:txBody>
      </p:sp>
    </p:spTree>
    <p:extLst>
      <p:ext uri="{BB962C8B-B14F-4D97-AF65-F5344CB8AC3E}">
        <p14:creationId xmlns:p14="http://schemas.microsoft.com/office/powerpoint/2010/main" val="11310770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99592" y="116632"/>
            <a:ext cx="8136904" cy="6624736"/>
          </a:xfrm>
        </p:spPr>
        <p:txBody>
          <a:bodyPr>
            <a:normAutofit fontScale="70000" lnSpcReduction="20000"/>
          </a:bodyPr>
          <a:lstStyle/>
          <a:p>
            <a:pPr marL="82296" indent="0">
              <a:buNone/>
            </a:pPr>
            <a:r>
              <a:rPr lang="ru-RU" b="1" dirty="0" smtClean="0"/>
              <a:t>Определение:</a:t>
            </a:r>
          </a:p>
          <a:p>
            <a:pPr marL="82296" indent="0">
              <a:buNone/>
            </a:pPr>
            <a:r>
              <a:rPr lang="ru-RU" dirty="0" smtClean="0"/>
              <a:t>	Выступы </a:t>
            </a:r>
            <a:r>
              <a:rPr lang="ru-RU" dirty="0"/>
              <a:t>лишнего материала или углубления (ямы) относительно поверхности покрытия в местах заделки выбоин и других </a:t>
            </a:r>
            <a:r>
              <a:rPr lang="ru-RU" dirty="0" smtClean="0"/>
              <a:t>повреждений.</a:t>
            </a:r>
          </a:p>
          <a:p>
            <a:pPr marL="82296" indent="0">
              <a:buNone/>
            </a:pPr>
            <a:endParaRPr lang="ru-RU" b="1" dirty="0"/>
          </a:p>
          <a:p>
            <a:pPr marL="82296" indent="0">
              <a:buNone/>
            </a:pPr>
            <a:r>
              <a:rPr lang="ru-RU" b="1" dirty="0" smtClean="0"/>
              <a:t>Порядок </a:t>
            </a:r>
            <a:r>
              <a:rPr lang="ru-RU" b="1" dirty="0"/>
              <a:t>измерения максимального </a:t>
            </a:r>
            <a:r>
              <a:rPr lang="ru-RU" b="1" dirty="0" smtClean="0"/>
              <a:t>просвета:</a:t>
            </a:r>
          </a:p>
          <a:p>
            <a:pPr marL="596646" indent="-514350">
              <a:buAutoNum type="arabicPeriod"/>
            </a:pPr>
            <a:r>
              <a:rPr lang="ru-RU" dirty="0" smtClean="0"/>
              <a:t>Трехметровая </a:t>
            </a:r>
            <a:r>
              <a:rPr lang="ru-RU" dirty="0"/>
              <a:t>рейка устанавливается вдоль оси дороги на место заделки повреждения. </a:t>
            </a:r>
            <a:endParaRPr lang="ru-RU" dirty="0" smtClean="0"/>
          </a:p>
          <a:p>
            <a:pPr marL="596646" indent="-514350">
              <a:buAutoNum type="arabicPeriod"/>
            </a:pPr>
            <a:endParaRPr lang="ru-RU" dirty="0" smtClean="0"/>
          </a:p>
          <a:p>
            <a:pPr marL="596646" indent="-514350">
              <a:buAutoNum type="arabicPeriod"/>
            </a:pPr>
            <a:r>
              <a:rPr lang="ru-RU" dirty="0" smtClean="0"/>
              <a:t>Если </a:t>
            </a:r>
            <a:r>
              <a:rPr lang="ru-RU" dirty="0"/>
              <a:t>оба конца рейки висят над покрытием, то оба просвета измеряются по краю заделки повреждения с двух сторон рейки и фиксируется максимальный просвет</a:t>
            </a:r>
            <a:r>
              <a:rPr lang="ru-RU" dirty="0" smtClean="0"/>
              <a:t>.</a:t>
            </a:r>
          </a:p>
          <a:p>
            <a:pPr marL="596646" indent="-514350">
              <a:buAutoNum type="arabicPeriod"/>
            </a:pPr>
            <a:endParaRPr lang="ru-RU" dirty="0" smtClean="0"/>
          </a:p>
          <a:p>
            <a:pPr marL="596646" indent="-514350">
              <a:buAutoNum type="arabicPeriod"/>
            </a:pPr>
            <a:r>
              <a:rPr lang="ru-RU" dirty="0" smtClean="0"/>
              <a:t>Если </a:t>
            </a:r>
            <a:r>
              <a:rPr lang="ru-RU" dirty="0"/>
              <a:t>один конец рейки опирается на покрытие, а другой висит (из-за малого размера места повреждения), то просвет измеряется по краю заделки со стороны опертого конца рейки</a:t>
            </a:r>
            <a:r>
              <a:rPr lang="ru-RU" dirty="0" smtClean="0"/>
              <a:t>.</a:t>
            </a:r>
          </a:p>
          <a:p>
            <a:pPr marL="596646" indent="-514350">
              <a:buAutoNum type="arabicPeriod"/>
            </a:pPr>
            <a:endParaRPr lang="ru-RU" dirty="0" smtClean="0"/>
          </a:p>
          <a:p>
            <a:pPr marL="596646" indent="-514350">
              <a:buAutoNum type="arabicPeriod"/>
            </a:pPr>
            <a:r>
              <a:rPr lang="ru-RU" dirty="0" smtClean="0"/>
              <a:t>Если </a:t>
            </a:r>
            <a:r>
              <a:rPr lang="ru-RU" dirty="0"/>
              <a:t>рейка устанавливается над углублением, то максимальный просвет (глубина) фиксируется по длине повреждения.</a:t>
            </a:r>
            <a:endParaRPr lang="en-US" dirty="0"/>
          </a:p>
        </p:txBody>
      </p:sp>
    </p:spTree>
    <p:extLst>
      <p:ext uri="{BB962C8B-B14F-4D97-AF65-F5344CB8AC3E}">
        <p14:creationId xmlns:p14="http://schemas.microsoft.com/office/powerpoint/2010/main" val="1697577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908720"/>
            <a:ext cx="7992888" cy="1143000"/>
          </a:xfrm>
        </p:spPr>
        <p:txBody>
          <a:bodyPr>
            <a:noAutofit/>
          </a:bodyPr>
          <a:lstStyle/>
          <a:p>
            <a:pPr algn="ctr"/>
            <a:r>
              <a:rPr lang="ru-RU" sz="4800" b="1" dirty="0" err="1">
                <a:solidFill>
                  <a:srgbClr val="FF0000"/>
                </a:solidFill>
                <a:effectLst/>
              </a:rPr>
              <a:t>Колейность</a:t>
            </a:r>
            <a:r>
              <a:rPr lang="ru-RU" sz="4800" b="1" dirty="0">
                <a:solidFill>
                  <a:srgbClr val="FF0000"/>
                </a:solidFill>
                <a:effectLst/>
              </a:rPr>
              <a:t> на переходном покрытии </a:t>
            </a:r>
            <a:endParaRPr lang="en-US" sz="4800" b="1" dirty="0">
              <a:solidFill>
                <a:srgbClr val="FF0000"/>
              </a:solidFill>
              <a:effectLst/>
            </a:endParaRP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458" t="33699" r="46566" b="38671"/>
          <a:stretch/>
        </p:blipFill>
        <p:spPr bwMode="auto">
          <a:xfrm>
            <a:off x="2313258" y="2636912"/>
            <a:ext cx="5176418" cy="3468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41489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71600" y="404664"/>
            <a:ext cx="7992888" cy="5904656"/>
          </a:xfrm>
        </p:spPr>
        <p:txBody>
          <a:bodyPr>
            <a:normAutofit lnSpcReduction="10000"/>
          </a:bodyPr>
          <a:lstStyle/>
          <a:p>
            <a:pPr marL="82296" indent="0">
              <a:buNone/>
            </a:pPr>
            <a:r>
              <a:rPr lang="ru-RU" b="1" dirty="0" smtClean="0"/>
              <a:t>Определение:</a:t>
            </a:r>
            <a:endParaRPr lang="ru-RU" dirty="0"/>
          </a:p>
          <a:p>
            <a:pPr marL="82296" indent="0">
              <a:buNone/>
            </a:pPr>
            <a:r>
              <a:rPr lang="ru-RU" dirty="0" smtClean="0"/>
              <a:t>	Плавное </a:t>
            </a:r>
            <a:r>
              <a:rPr lang="ru-RU" dirty="0"/>
              <a:t>искажение поперечного профиля покрытия, локализованное вдоль полос наката. </a:t>
            </a:r>
            <a:endParaRPr lang="ru-RU" dirty="0" smtClean="0"/>
          </a:p>
          <a:p>
            <a:pPr marL="82296" indent="0">
              <a:buNone/>
            </a:pPr>
            <a:endParaRPr lang="ru-RU" b="1" dirty="0"/>
          </a:p>
          <a:p>
            <a:pPr marL="82296" indent="0">
              <a:buNone/>
            </a:pPr>
            <a:r>
              <a:rPr lang="ru-RU" b="1" dirty="0" smtClean="0"/>
              <a:t>Порядок </a:t>
            </a:r>
            <a:r>
              <a:rPr lang="ru-RU" b="1" dirty="0"/>
              <a:t>измерения глубины </a:t>
            </a:r>
            <a:r>
              <a:rPr lang="ru-RU" b="1" dirty="0" smtClean="0"/>
              <a:t>колеи:</a:t>
            </a:r>
          </a:p>
          <a:p>
            <a:pPr marL="82296" indent="0">
              <a:buNone/>
            </a:pPr>
            <a:r>
              <a:rPr lang="ru-RU" b="1" dirty="0"/>
              <a:t>	</a:t>
            </a:r>
            <a:r>
              <a:rPr lang="ru-RU" dirty="0" smtClean="0"/>
              <a:t>Рейка </a:t>
            </a:r>
            <a:r>
              <a:rPr lang="ru-RU" dirty="0"/>
              <a:t>устанавливается на покрытие перпендикулярно оси дороги так, чтобы ее концы опирались на покрытие за полосами наката. Глубина колеи измеряется по обеим полосам наката и фиксируется максимальное значение.</a:t>
            </a:r>
            <a:endParaRPr lang="en-US" dirty="0"/>
          </a:p>
        </p:txBody>
      </p:sp>
    </p:spTree>
    <p:extLst>
      <p:ext uri="{BB962C8B-B14F-4D97-AF65-F5344CB8AC3E}">
        <p14:creationId xmlns:p14="http://schemas.microsoft.com/office/powerpoint/2010/main" val="16437807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8376" y="188640"/>
            <a:ext cx="7498080" cy="1143000"/>
          </a:xfrm>
        </p:spPr>
        <p:txBody>
          <a:bodyPr>
            <a:noAutofit/>
          </a:bodyPr>
          <a:lstStyle/>
          <a:p>
            <a:pPr algn="ctr"/>
            <a:r>
              <a:rPr lang="ru-RU" sz="4400" b="1" dirty="0" smtClean="0">
                <a:solidFill>
                  <a:srgbClr val="FF0000"/>
                </a:solidFill>
                <a:effectLst/>
              </a:rPr>
              <a:t>Гребенка</a:t>
            </a:r>
            <a:br>
              <a:rPr lang="ru-RU" sz="4400" b="1" dirty="0" smtClean="0">
                <a:solidFill>
                  <a:srgbClr val="FF0000"/>
                </a:solidFill>
                <a:effectLst/>
              </a:rPr>
            </a:br>
            <a:r>
              <a:rPr lang="ru-RU" sz="4400" b="1" dirty="0" smtClean="0">
                <a:solidFill>
                  <a:srgbClr val="FF0000"/>
                </a:solidFill>
                <a:effectLst/>
              </a:rPr>
              <a:t>Нарушение </a:t>
            </a:r>
            <a:r>
              <a:rPr lang="ru-RU" sz="4400" b="1" dirty="0">
                <a:solidFill>
                  <a:srgbClr val="FF0000"/>
                </a:solidFill>
                <a:effectLst/>
              </a:rPr>
              <a:t>профиля </a:t>
            </a:r>
            <a:endParaRPr lang="en-US" sz="4400" b="1" dirty="0">
              <a:solidFill>
                <a:srgbClr val="FF0000"/>
              </a:solidFill>
              <a:effectLst/>
            </a:endParaRPr>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458" t="36905" r="46566" b="37500"/>
          <a:stretch/>
        </p:blipFill>
        <p:spPr bwMode="auto">
          <a:xfrm>
            <a:off x="1907704" y="2132856"/>
            <a:ext cx="6158078"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84509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3645024"/>
            <a:ext cx="7498080" cy="1143000"/>
          </a:xfrm>
        </p:spPr>
        <p:txBody>
          <a:bodyPr>
            <a:noAutofit/>
          </a:bodyPr>
          <a:lstStyle/>
          <a:p>
            <a:r>
              <a:rPr lang="ru-RU" sz="3200" b="1" dirty="0" err="1" smtClean="0">
                <a:effectLst/>
              </a:rPr>
              <a:t>Примечани</a:t>
            </a:r>
            <a:r>
              <a:rPr lang="ru-RU" sz="3200" b="1" dirty="0" smtClean="0">
                <a:effectLst/>
              </a:rPr>
              <a:t>: </a:t>
            </a:r>
            <a:br>
              <a:rPr lang="ru-RU" sz="3200" b="1" dirty="0" smtClean="0">
                <a:effectLst/>
              </a:rPr>
            </a:br>
            <a:r>
              <a:rPr lang="ru-RU" sz="3200" b="1" dirty="0" smtClean="0">
                <a:effectLst/>
              </a:rPr>
              <a:t>	</a:t>
            </a:r>
            <a:r>
              <a:rPr lang="ru-RU" sz="3200" dirty="0" smtClean="0"/>
              <a:t>Наличие </a:t>
            </a:r>
            <a:r>
              <a:rPr lang="ru-RU" sz="3200" dirty="0"/>
              <a:t>гребенки, нарушение профиля на переходном покрытии при интенсивности движения, соответствующей категориям 1-э и 2-э, не допускается при всех уровнях содержания. </a:t>
            </a:r>
            <a:endParaRPr lang="en-US" sz="3200" dirty="0"/>
          </a:p>
        </p:txBody>
      </p:sp>
      <p:sp>
        <p:nvSpPr>
          <p:cNvPr id="4" name="Прямоугольник 3"/>
          <p:cNvSpPr/>
          <p:nvPr/>
        </p:nvSpPr>
        <p:spPr>
          <a:xfrm>
            <a:off x="1187624" y="260648"/>
            <a:ext cx="6984776" cy="2062103"/>
          </a:xfrm>
          <a:prstGeom prst="rect">
            <a:avLst/>
          </a:prstGeom>
        </p:spPr>
        <p:txBody>
          <a:bodyPr wrap="square">
            <a:spAutoFit/>
          </a:bodyPr>
          <a:lstStyle/>
          <a:p>
            <a:r>
              <a:rPr lang="ru-RU" sz="3200" b="1" dirty="0"/>
              <a:t>Определение:</a:t>
            </a:r>
            <a:endParaRPr lang="ru-RU" sz="3200" dirty="0"/>
          </a:p>
          <a:p>
            <a:r>
              <a:rPr lang="ru-RU" sz="3200" dirty="0"/>
              <a:t>	Разрушение покрытий из щебня, гравия и грунта в виде поперечных выступов и углублений.</a:t>
            </a:r>
            <a:endParaRPr lang="en-US" sz="3200" dirty="0"/>
          </a:p>
        </p:txBody>
      </p:sp>
    </p:spTree>
    <p:extLst>
      <p:ext uri="{BB962C8B-B14F-4D97-AF65-F5344CB8AC3E}">
        <p14:creationId xmlns:p14="http://schemas.microsoft.com/office/powerpoint/2010/main" val="13878781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1906" y="404664"/>
            <a:ext cx="7498080" cy="1143000"/>
          </a:xfrm>
        </p:spPr>
        <p:txBody>
          <a:bodyPr>
            <a:noAutofit/>
          </a:bodyPr>
          <a:lstStyle/>
          <a:p>
            <a:pPr algn="ctr"/>
            <a:r>
              <a:rPr lang="ru-RU" sz="4400" b="1" dirty="0" err="1">
                <a:solidFill>
                  <a:srgbClr val="FF0000"/>
                </a:solidFill>
                <a:effectLst/>
              </a:rPr>
              <a:t>Пылимость</a:t>
            </a:r>
            <a:r>
              <a:rPr lang="ru-RU" sz="4400" b="1" dirty="0">
                <a:solidFill>
                  <a:srgbClr val="FF0000"/>
                </a:solidFill>
                <a:effectLst/>
              </a:rPr>
              <a:t> переходного покрытия</a:t>
            </a:r>
            <a:endParaRPr lang="en-US" sz="4400" b="1" dirty="0">
              <a:solidFill>
                <a:srgbClr val="FF0000"/>
              </a:solidFill>
              <a:effectLst/>
            </a:endParaRPr>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681" t="32025" r="45897" b="39299"/>
          <a:stretch/>
        </p:blipFill>
        <p:spPr bwMode="auto">
          <a:xfrm>
            <a:off x="2195736" y="1844824"/>
            <a:ext cx="5470421" cy="3728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115616" y="5573418"/>
            <a:ext cx="7704856" cy="1200329"/>
          </a:xfrm>
          <a:prstGeom prst="rect">
            <a:avLst/>
          </a:prstGeom>
        </p:spPr>
        <p:txBody>
          <a:bodyPr wrap="square">
            <a:spAutoFit/>
          </a:bodyPr>
          <a:lstStyle/>
          <a:p>
            <a:r>
              <a:rPr lang="ru-RU" sz="2400" b="1" dirty="0" smtClean="0"/>
              <a:t>Определение:</a:t>
            </a:r>
          </a:p>
          <a:p>
            <a:r>
              <a:rPr lang="ru-RU" sz="2400" dirty="0" smtClean="0"/>
              <a:t>	Наличие </a:t>
            </a:r>
            <a:r>
              <a:rPr lang="ru-RU" sz="2400" dirty="0"/>
              <a:t>облака пыли при проезде автомобиля по гравийно-щебеночному покрытию. </a:t>
            </a:r>
            <a:endParaRPr lang="en-US" sz="2400" dirty="0"/>
          </a:p>
        </p:txBody>
      </p:sp>
    </p:spTree>
    <p:extLst>
      <p:ext uri="{BB962C8B-B14F-4D97-AF65-F5344CB8AC3E}">
        <p14:creationId xmlns:p14="http://schemas.microsoft.com/office/powerpoint/2010/main" val="30840055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620688"/>
            <a:ext cx="8460432" cy="1143000"/>
          </a:xfrm>
        </p:spPr>
        <p:txBody>
          <a:bodyPr>
            <a:normAutofit fontScale="90000"/>
          </a:bodyPr>
          <a:lstStyle/>
          <a:p>
            <a:pPr algn="ctr"/>
            <a:r>
              <a:rPr lang="ru-RU" b="1" dirty="0">
                <a:solidFill>
                  <a:srgbClr val="FF0000"/>
                </a:solidFill>
                <a:effectLst/>
              </a:rPr>
              <a:t>Наличие отдельных повреждений, просадок и застоя воды на обочинах и разделительной полосе </a:t>
            </a:r>
            <a:endParaRPr lang="en-US" b="1" dirty="0">
              <a:solidFill>
                <a:srgbClr val="FF0000"/>
              </a:solidFill>
              <a:effectLst/>
            </a:endParaRPr>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123" t="28571" r="45116" b="31944"/>
          <a:stretch/>
        </p:blipFill>
        <p:spPr bwMode="auto">
          <a:xfrm>
            <a:off x="2699792" y="2420888"/>
            <a:ext cx="4320480" cy="4036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1455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404664"/>
            <a:ext cx="7890080" cy="5843736"/>
          </a:xfrm>
        </p:spPr>
        <p:txBody>
          <a:bodyPr>
            <a:normAutofit fontScale="77500" lnSpcReduction="20000"/>
          </a:bodyPr>
          <a:lstStyle/>
          <a:p>
            <a:pPr marL="82296" indent="0">
              <a:buNone/>
            </a:pPr>
            <a:r>
              <a:rPr lang="ru-RU" b="1" dirty="0" smtClean="0"/>
              <a:t>Определение:</a:t>
            </a:r>
          </a:p>
          <a:p>
            <a:pPr marL="82296" indent="0">
              <a:buNone/>
            </a:pPr>
            <a:r>
              <a:rPr lang="ru-RU" dirty="0" smtClean="0"/>
              <a:t>	Наличие </a:t>
            </a:r>
            <a:r>
              <a:rPr lang="ru-RU" dirty="0"/>
              <a:t>на обочине или разделительной полосе деформаций в виде </a:t>
            </a:r>
            <a:r>
              <a:rPr lang="ru-RU" dirty="0" err="1"/>
              <a:t>колейности</a:t>
            </a:r>
            <a:r>
              <a:rPr lang="ru-RU" dirty="0"/>
              <a:t>, просадок или </a:t>
            </a:r>
            <a:r>
              <a:rPr lang="ru-RU" dirty="0" err="1"/>
              <a:t>ямочности</a:t>
            </a:r>
            <a:r>
              <a:rPr lang="ru-RU" dirty="0"/>
              <a:t>. </a:t>
            </a:r>
            <a:endParaRPr lang="ru-RU" dirty="0" smtClean="0"/>
          </a:p>
          <a:p>
            <a:pPr marL="82296" indent="0">
              <a:buNone/>
            </a:pPr>
            <a:endParaRPr lang="ru-RU" dirty="0"/>
          </a:p>
          <a:p>
            <a:pPr marL="82296" indent="0">
              <a:buNone/>
            </a:pPr>
            <a:r>
              <a:rPr lang="ru-RU" dirty="0" smtClean="0"/>
              <a:t>	Скопление </a:t>
            </a:r>
            <a:r>
              <a:rPr lang="ru-RU" dirty="0"/>
              <a:t>воды на обочине или разделительной полосе, вызванное их недостаточным или обратным поперечным уклоном, наличием деформаций, а также нарушением работы системы водоотвода (дренажа, водоотводных канав</a:t>
            </a:r>
            <a:r>
              <a:rPr lang="ru-RU" dirty="0" smtClean="0"/>
              <a:t>).</a:t>
            </a:r>
          </a:p>
          <a:p>
            <a:pPr marL="82296" indent="0">
              <a:buNone/>
            </a:pPr>
            <a:endParaRPr lang="ru-RU" dirty="0" smtClean="0"/>
          </a:p>
          <a:p>
            <a:pPr marL="82296" indent="0">
              <a:buNone/>
            </a:pPr>
            <a:r>
              <a:rPr lang="ru-RU" b="1" dirty="0" smtClean="0"/>
              <a:t>Площадь </a:t>
            </a:r>
            <a:r>
              <a:rPr lang="ru-RU" b="1" dirty="0"/>
              <a:t>поврежденного участка</a:t>
            </a:r>
            <a:r>
              <a:rPr lang="ru-RU" dirty="0"/>
              <a:t> </a:t>
            </a:r>
            <a:endParaRPr lang="ru-RU" dirty="0" smtClean="0"/>
          </a:p>
          <a:p>
            <a:pPr marL="82296" indent="0">
              <a:buNone/>
            </a:pPr>
            <a:r>
              <a:rPr lang="ru-RU" dirty="0" smtClean="0"/>
              <a:t>	Площадь </a:t>
            </a:r>
            <a:r>
              <a:rPr lang="ru-RU" dirty="0"/>
              <a:t>повреждения соответствует площади прямоугольника со сторонами параллельными и перпендикулярными оси проезжей части, описанного вокруг поврежденного места.</a:t>
            </a:r>
            <a:endParaRPr lang="en-US" dirty="0"/>
          </a:p>
        </p:txBody>
      </p:sp>
    </p:spTree>
    <p:extLst>
      <p:ext uri="{BB962C8B-B14F-4D97-AF65-F5344CB8AC3E}">
        <p14:creationId xmlns:p14="http://schemas.microsoft.com/office/powerpoint/2010/main" val="20571441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6993" y="2420888"/>
            <a:ext cx="8064896" cy="1143000"/>
          </a:xfrm>
        </p:spPr>
        <p:txBody>
          <a:bodyPr>
            <a:noAutofit/>
          </a:bodyPr>
          <a:lstStyle/>
          <a:p>
            <a:pPr algn="ctr"/>
            <a:r>
              <a:rPr lang="kk-KZ" sz="8000" b="1" dirty="0" smtClean="0"/>
              <a:t>Спасибо за внимание!!!</a:t>
            </a:r>
            <a:endParaRPr lang="en-US" sz="8000" b="1" dirty="0"/>
          </a:p>
        </p:txBody>
      </p:sp>
    </p:spTree>
    <p:extLst>
      <p:ext uri="{BB962C8B-B14F-4D97-AF65-F5344CB8AC3E}">
        <p14:creationId xmlns:p14="http://schemas.microsoft.com/office/powerpoint/2010/main" val="898796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59</TotalTime>
  <Words>142</Words>
  <Application>Microsoft Office PowerPoint</Application>
  <PresentationFormat>Экран (4:3)</PresentationFormat>
  <Paragraphs>57</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Солнцестояние</vt:lpstr>
      <vt:lpstr>Дефекты проезжей части </vt:lpstr>
      <vt:lpstr>Наличие посторонних предметов на проезжей части, создающих аварийную обстановку, при отсутствии соответствующих дорожных знаков </vt:lpstr>
      <vt:lpstr>Определение:  Брошенные на проезжей части автомобильной дороги посторонние предметы, дорожные материалы, изделия, конструкции, создающие аварийную обстановку при отсутствии соответствующих дорожных знаков.   Наличие на проезжей части посторонних предметов, создающих аварийную обстановку, недопустимо на дорогах всех категорий, при всех уровнях содержания.</vt:lpstr>
      <vt:lpstr>Наличие полос загрязнения у кромок покрытия </vt:lpstr>
      <vt:lpstr>Презентация PowerPoint</vt:lpstr>
      <vt:lpstr>Презентация PowerPoint</vt:lpstr>
      <vt:lpstr>Презентация PowerPoint</vt:lpstr>
      <vt:lpstr>Презентация PowerPoint</vt:lpstr>
      <vt:lpstr>Презентация PowerPoint</vt:lpstr>
      <vt:lpstr>Раскрытые необработанные трещины на покрытии. Наличие не заполненных мастикой деформационных швов на цементобетонных покрытиях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Колейность на переходном покрытии </vt:lpstr>
      <vt:lpstr>Презентация PowerPoint</vt:lpstr>
      <vt:lpstr>Гребенка Нарушение профиля </vt:lpstr>
      <vt:lpstr>Примечани:   Наличие гребенки, нарушение профиля на переходном покрытии при интенсивности движения, соответствующей категориям 1-э и 2-э, не допускается при всех уровнях содержания. </vt:lpstr>
      <vt:lpstr>Пылимость переходного покрытия</vt:lpstr>
      <vt:lpstr>Наличие отдельных повреждений, просадок и застоя воды на обочинах и разделительной полосе </vt:lpstr>
      <vt:lpstr>Презентация PowerPoint</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Дефекты проезжей части  (включая используемые съезды)</dc:title>
  <dc:creator>Zhasulan</dc:creator>
  <cp:lastModifiedBy>Zhasulan</cp:lastModifiedBy>
  <cp:revision>10</cp:revision>
  <dcterms:created xsi:type="dcterms:W3CDTF">2018-03-14T19:51:34Z</dcterms:created>
  <dcterms:modified xsi:type="dcterms:W3CDTF">2018-03-14T21:02:31Z</dcterms:modified>
</cp:coreProperties>
</file>